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5"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BA9A2-5680-4A07-ADFA-DCDE676D8487}" type="datetimeFigureOut">
              <a:rPr lang="en-US" smtClean="0"/>
              <a:t>2/23/2023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AAB438-1246-4700-B432-2ED7A1E5E4B0}" type="slidenum">
              <a:rPr lang="en-US" smtClean="0"/>
              <a:t>‹#›</a:t>
            </a:fld>
            <a:endParaRPr lang="en-US"/>
          </a:p>
        </p:txBody>
      </p:sp>
    </p:spTree>
    <p:extLst>
      <p:ext uri="{BB962C8B-B14F-4D97-AF65-F5344CB8AC3E}">
        <p14:creationId xmlns:p14="http://schemas.microsoft.com/office/powerpoint/2010/main" val="75286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10</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11</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12</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13</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14</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15</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16</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17</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18</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19</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2</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20</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21</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22</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3</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4</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5</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6</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7</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8</a:t>
            </a:fld>
            <a:endParaRPr lang="en-US"/>
          </a:p>
        </p:txBody>
      </p:sp>
    </p:spTree>
    <p:extLst>
      <p:ext uri="{BB962C8B-B14F-4D97-AF65-F5344CB8AC3E}">
        <p14:creationId xmlns:p14="http://schemas.microsoft.com/office/powerpoint/2010/main" val="291948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AAB438-1246-4700-B432-2ED7A1E5E4B0}" type="slidenum">
              <a:rPr lang="en-US" smtClean="0"/>
              <a:t>9</a:t>
            </a:fld>
            <a:endParaRPr lang="en-US"/>
          </a:p>
        </p:txBody>
      </p:sp>
    </p:spTree>
    <p:extLst>
      <p:ext uri="{BB962C8B-B14F-4D97-AF65-F5344CB8AC3E}">
        <p14:creationId xmlns:p14="http://schemas.microsoft.com/office/powerpoint/2010/main" val="291948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F6E68-63CD-4AF8-A311-19A3C2C98CB1}" type="datetime1">
              <a:rPr lang="en-US" smtClean="0"/>
              <a:t>2/23/2023</a:t>
            </a:fld>
            <a:endParaRPr lang="en-US"/>
          </a:p>
        </p:txBody>
      </p:sp>
      <p:sp>
        <p:nvSpPr>
          <p:cNvPr id="5" name="Footer Placeholder 4"/>
          <p:cNvSpPr>
            <a:spLocks noGrp="1"/>
          </p:cNvSpPr>
          <p:nvPr>
            <p:ph type="ftr" sz="quarter" idx="11"/>
          </p:nvPr>
        </p:nvSpPr>
        <p:spPr/>
        <p:txBody>
          <a:bodyPr/>
          <a:lstStyle/>
          <a:p>
            <a:r>
              <a:rPr lang="en-US" smtClean="0"/>
              <a:t>H.K.Sharma,CS Department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CEC66-8089-497B-B0B0-8EBF0DB6AFB5}" type="datetime1">
              <a:rPr lang="en-US" smtClean="0"/>
              <a:t>2/23/2023</a:t>
            </a:fld>
            <a:endParaRPr lang="en-US"/>
          </a:p>
        </p:txBody>
      </p:sp>
      <p:sp>
        <p:nvSpPr>
          <p:cNvPr id="5" name="Footer Placeholder 4"/>
          <p:cNvSpPr>
            <a:spLocks noGrp="1"/>
          </p:cNvSpPr>
          <p:nvPr>
            <p:ph type="ftr" sz="quarter" idx="11"/>
          </p:nvPr>
        </p:nvSpPr>
        <p:spPr/>
        <p:txBody>
          <a:bodyPr/>
          <a:lstStyle/>
          <a:p>
            <a:r>
              <a:rPr lang="en-US" smtClean="0"/>
              <a:t>H.K.Sharma,CS Department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C47-4B8C-42E8-BAFB-E84D0703590B}" type="datetime1">
              <a:rPr lang="en-US" smtClean="0"/>
              <a:t>2/23/2023</a:t>
            </a:fld>
            <a:endParaRPr lang="en-US"/>
          </a:p>
        </p:txBody>
      </p:sp>
      <p:sp>
        <p:nvSpPr>
          <p:cNvPr id="5" name="Footer Placeholder 4"/>
          <p:cNvSpPr>
            <a:spLocks noGrp="1"/>
          </p:cNvSpPr>
          <p:nvPr>
            <p:ph type="ftr" sz="quarter" idx="11"/>
          </p:nvPr>
        </p:nvSpPr>
        <p:spPr/>
        <p:txBody>
          <a:bodyPr/>
          <a:lstStyle/>
          <a:p>
            <a:r>
              <a:rPr lang="en-US" smtClean="0"/>
              <a:t>H.K.Sharma,CS Department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0947D-36AB-4961-9641-D3420E4BC2B8}" type="datetime1">
              <a:rPr lang="en-US" smtClean="0"/>
              <a:t>2/23/2023</a:t>
            </a:fld>
            <a:endParaRPr lang="en-US"/>
          </a:p>
        </p:txBody>
      </p:sp>
      <p:sp>
        <p:nvSpPr>
          <p:cNvPr id="5" name="Footer Placeholder 4"/>
          <p:cNvSpPr>
            <a:spLocks noGrp="1"/>
          </p:cNvSpPr>
          <p:nvPr>
            <p:ph type="ftr" sz="quarter" idx="11"/>
          </p:nvPr>
        </p:nvSpPr>
        <p:spPr/>
        <p:txBody>
          <a:bodyPr/>
          <a:lstStyle/>
          <a:p>
            <a:r>
              <a:rPr lang="en-US" smtClean="0"/>
              <a:t>H.K.Sharma,CS Department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811A4-D37F-4DC4-AEFD-7DF132DF915A}" type="datetime1">
              <a:rPr lang="en-US" smtClean="0"/>
              <a:t>2/23/2023</a:t>
            </a:fld>
            <a:endParaRPr lang="en-US"/>
          </a:p>
        </p:txBody>
      </p:sp>
      <p:sp>
        <p:nvSpPr>
          <p:cNvPr id="5" name="Footer Placeholder 4"/>
          <p:cNvSpPr>
            <a:spLocks noGrp="1"/>
          </p:cNvSpPr>
          <p:nvPr>
            <p:ph type="ftr" sz="quarter" idx="11"/>
          </p:nvPr>
        </p:nvSpPr>
        <p:spPr/>
        <p:txBody>
          <a:bodyPr/>
          <a:lstStyle/>
          <a:p>
            <a:r>
              <a:rPr lang="en-US" smtClean="0"/>
              <a:t>H.K.Sharma,CS Department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388A0-A081-49BA-9C32-AB6A77D245C5}" type="datetime1">
              <a:rPr lang="en-US" smtClean="0"/>
              <a:t>2/23/2023</a:t>
            </a:fld>
            <a:endParaRPr lang="en-US"/>
          </a:p>
        </p:txBody>
      </p:sp>
      <p:sp>
        <p:nvSpPr>
          <p:cNvPr id="6" name="Footer Placeholder 5"/>
          <p:cNvSpPr>
            <a:spLocks noGrp="1"/>
          </p:cNvSpPr>
          <p:nvPr>
            <p:ph type="ftr" sz="quarter" idx="11"/>
          </p:nvPr>
        </p:nvSpPr>
        <p:spPr/>
        <p:txBody>
          <a:bodyPr/>
          <a:lstStyle/>
          <a:p>
            <a:r>
              <a:rPr lang="en-US" smtClean="0"/>
              <a:t>H.K.Sharma,CS Department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69369-9618-42F8-BCD4-55456CBB452A}" type="datetime1">
              <a:rPr lang="en-US" smtClean="0"/>
              <a:t>2/23/2023</a:t>
            </a:fld>
            <a:endParaRPr lang="en-US"/>
          </a:p>
        </p:txBody>
      </p:sp>
      <p:sp>
        <p:nvSpPr>
          <p:cNvPr id="8" name="Footer Placeholder 7"/>
          <p:cNvSpPr>
            <a:spLocks noGrp="1"/>
          </p:cNvSpPr>
          <p:nvPr>
            <p:ph type="ftr" sz="quarter" idx="11"/>
          </p:nvPr>
        </p:nvSpPr>
        <p:spPr/>
        <p:txBody>
          <a:bodyPr/>
          <a:lstStyle/>
          <a:p>
            <a:r>
              <a:rPr lang="en-US" smtClean="0"/>
              <a:t>H.K.Sharma,CS Department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B5077-EFBA-4318-B19F-AE0E37D08355}" type="datetime1">
              <a:rPr lang="en-US" smtClean="0"/>
              <a:t>2/23/2023</a:t>
            </a:fld>
            <a:endParaRPr lang="en-US"/>
          </a:p>
        </p:txBody>
      </p:sp>
      <p:sp>
        <p:nvSpPr>
          <p:cNvPr id="4" name="Footer Placeholder 3"/>
          <p:cNvSpPr>
            <a:spLocks noGrp="1"/>
          </p:cNvSpPr>
          <p:nvPr>
            <p:ph type="ftr" sz="quarter" idx="11"/>
          </p:nvPr>
        </p:nvSpPr>
        <p:spPr/>
        <p:txBody>
          <a:bodyPr/>
          <a:lstStyle/>
          <a:p>
            <a:r>
              <a:rPr lang="en-US" smtClean="0"/>
              <a:t>H.K.Sharma,CS Department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2CF9E-DC05-4463-A2D6-B1B7E31537E0}" type="datetime1">
              <a:rPr lang="en-US" smtClean="0"/>
              <a:t>2/23/2023</a:t>
            </a:fld>
            <a:endParaRPr lang="en-US"/>
          </a:p>
        </p:txBody>
      </p:sp>
      <p:sp>
        <p:nvSpPr>
          <p:cNvPr id="3" name="Footer Placeholder 2"/>
          <p:cNvSpPr>
            <a:spLocks noGrp="1"/>
          </p:cNvSpPr>
          <p:nvPr>
            <p:ph type="ftr" sz="quarter" idx="11"/>
          </p:nvPr>
        </p:nvSpPr>
        <p:spPr/>
        <p:txBody>
          <a:bodyPr/>
          <a:lstStyle/>
          <a:p>
            <a:r>
              <a:rPr lang="en-US" smtClean="0"/>
              <a:t>H.K.Sharma,CS Department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DE078-F6DB-4E30-A6B4-80B8CEA2E225}" type="datetime1">
              <a:rPr lang="en-US" smtClean="0"/>
              <a:t>2/23/2023</a:t>
            </a:fld>
            <a:endParaRPr lang="en-US"/>
          </a:p>
        </p:txBody>
      </p:sp>
      <p:sp>
        <p:nvSpPr>
          <p:cNvPr id="6" name="Footer Placeholder 5"/>
          <p:cNvSpPr>
            <a:spLocks noGrp="1"/>
          </p:cNvSpPr>
          <p:nvPr>
            <p:ph type="ftr" sz="quarter" idx="11"/>
          </p:nvPr>
        </p:nvSpPr>
        <p:spPr/>
        <p:txBody>
          <a:bodyPr/>
          <a:lstStyle/>
          <a:p>
            <a:r>
              <a:rPr lang="en-US" smtClean="0"/>
              <a:t>H.K.Sharma,CS Department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51941-325A-4335-8655-20ECB1ACDB84}" type="datetime1">
              <a:rPr lang="en-US" smtClean="0"/>
              <a:t>2/23/2023</a:t>
            </a:fld>
            <a:endParaRPr lang="en-US"/>
          </a:p>
        </p:txBody>
      </p:sp>
      <p:sp>
        <p:nvSpPr>
          <p:cNvPr id="6" name="Footer Placeholder 5"/>
          <p:cNvSpPr>
            <a:spLocks noGrp="1"/>
          </p:cNvSpPr>
          <p:nvPr>
            <p:ph type="ftr" sz="quarter" idx="11"/>
          </p:nvPr>
        </p:nvSpPr>
        <p:spPr/>
        <p:txBody>
          <a:bodyPr/>
          <a:lstStyle/>
          <a:p>
            <a:r>
              <a:rPr lang="en-US" smtClean="0"/>
              <a:t>H.K.Sharma,CS Department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C7B7A-130F-4BAD-884A-66D632A72131}" type="datetime1">
              <a:rPr lang="en-US" smtClean="0"/>
              <a:t>2/23/2023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H.K.Sharma,CS Department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ibm.com/account/reg/us-en/signup?formid=urx-50915&amp;_ga=2.222449944.2059295313.1627595142-409667326.162759514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capita.com/sites/g/files/nginej291/files/2020-08/Ponemon-Global-Cost-of-Data-Breach-Study-2020.pdf" TargetMode="External"/><Relationship Id="rId5" Type="http://schemas.openxmlformats.org/officeDocument/2006/relationships/hyperlink" Target="https://www.mcafee.com/enterprise/en-us/assets/reports/rp-hidden-costs-of-cybercrime.pdf"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57670" y="2514600"/>
            <a:ext cx="80772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ea typeface="ＭＳ Ｐゴシック" pitchFamily="34" charset="-128"/>
              </a:rPr>
              <a:t>Computer System Security</a:t>
            </a:r>
            <a:r>
              <a:rPr lang="en-US" sz="3600" dirty="0" smtClean="0">
                <a:ea typeface="ＭＳ Ｐゴシック" pitchFamily="34" charset="-128"/>
              </a:rPr>
              <a:t> </a:t>
            </a:r>
            <a:endParaRPr lang="en-US" sz="3600" dirty="0">
              <a:ea typeface="ＭＳ Ｐゴシック" pitchFamily="34" charset="-128"/>
            </a:endParaRPr>
          </a:p>
          <a:p>
            <a:r>
              <a:rPr lang="en-US" sz="3600" dirty="0" smtClean="0">
                <a:ea typeface="ＭＳ Ｐゴシック" pitchFamily="34" charset="-128"/>
              </a:rPr>
              <a:t>PPT’s</a:t>
            </a:r>
            <a:endParaRPr lang="en-US" sz="3600" dirty="0">
              <a:ea typeface="ＭＳ Ｐゴシック" pitchFamily="34" charset="-128"/>
            </a:endParaRPr>
          </a:p>
        </p:txBody>
      </p:sp>
      <p:sp>
        <p:nvSpPr>
          <p:cNvPr id="6" name="Rectangle 3"/>
          <p:cNvSpPr txBox="1">
            <a:spLocks noChangeArrowheads="1"/>
          </p:cNvSpPr>
          <p:nvPr/>
        </p:nvSpPr>
        <p:spPr>
          <a:xfrm>
            <a:off x="846859" y="1828800"/>
            <a:ext cx="7688262" cy="47736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ea typeface="ＭＳ Ｐゴシック" pitchFamily="34" charset="-128"/>
            </a:endParaRPr>
          </a:p>
          <a:p>
            <a:endParaRPr lang="en-US" sz="1800" dirty="0" smtClean="0">
              <a:ea typeface="ＭＳ Ｐゴシック" pitchFamily="34" charset="-128"/>
            </a:endParaRPr>
          </a:p>
          <a:p>
            <a:endParaRPr lang="en-US" sz="1800" dirty="0" smtClean="0">
              <a:ea typeface="ＭＳ Ｐゴシック" pitchFamily="34" charset="-128"/>
            </a:endParaRPr>
          </a:p>
        </p:txBody>
      </p:sp>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8" name="Rectangle 2"/>
          <p:cNvSpPr txBox="1">
            <a:spLocks noChangeArrowheads="1"/>
          </p:cNvSpPr>
          <p:nvPr/>
        </p:nvSpPr>
        <p:spPr>
          <a:xfrm>
            <a:off x="631608" y="5029200"/>
            <a:ext cx="80772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ea typeface="ＭＳ Ｐゴシック" pitchFamily="34" charset="-128"/>
              </a:rPr>
              <a:t>Prepared By: H.K.Sharma,</a:t>
            </a:r>
            <a:r>
              <a:rPr lang="en-US" sz="3200" dirty="0">
                <a:ea typeface="ＭＳ Ｐゴシック" pitchFamily="34" charset="-128"/>
              </a:rPr>
              <a:t> Associate Professor, </a:t>
            </a:r>
            <a:endParaRPr lang="en-US" sz="3200" dirty="0" smtClean="0">
              <a:ea typeface="ＭＳ Ｐゴシック" pitchFamily="34" charset="-128"/>
            </a:endParaRPr>
          </a:p>
          <a:p>
            <a:r>
              <a:rPr lang="en-US" sz="3200" dirty="0" smtClean="0">
                <a:ea typeface="ＭＳ Ｐゴシック" pitchFamily="34" charset="-128"/>
              </a:rPr>
              <a:t>CS Department,Ehsan College Of Engineering</a:t>
            </a:r>
            <a:endParaRPr lang="en-US" sz="3200" dirty="0">
              <a:ea typeface="ＭＳ Ｐゴシック" pitchFamily="34" charset="-128"/>
            </a:endParaRPr>
          </a:p>
        </p:txBody>
      </p:sp>
    </p:spTree>
    <p:extLst>
      <p:ext uri="{BB962C8B-B14F-4D97-AF65-F5344CB8AC3E}">
        <p14:creationId xmlns:p14="http://schemas.microsoft.com/office/powerpoint/2010/main" val="356727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457200" y="2971800"/>
            <a:ext cx="8229600"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smtClean="0">
                <a:solidFill>
                  <a:srgbClr val="FFFF00"/>
                </a:solidFill>
              </a:rPr>
              <a:t>Colonial Pipeline attack: </a:t>
            </a:r>
            <a:r>
              <a:rPr lang="en-US" sz="2800" dirty="0" smtClean="0"/>
              <a:t>In May 2021 the fuel pipeline operator suffered a </a:t>
            </a:r>
            <a:r>
              <a:rPr lang="en-US" sz="2800" dirty="0" err="1" smtClean="0"/>
              <a:t>ransomware</a:t>
            </a:r>
            <a:r>
              <a:rPr lang="en-US" sz="2800" dirty="0" smtClean="0"/>
              <a:t> attack launched by the </a:t>
            </a:r>
            <a:r>
              <a:rPr lang="en-US" sz="2800" dirty="0" err="1" smtClean="0"/>
              <a:t>DarkSide</a:t>
            </a:r>
            <a:r>
              <a:rPr lang="en-US" sz="2800" dirty="0" smtClean="0"/>
              <a:t> hacking group, which led to fuel disruption and mass panic buying across the U.S.</a:t>
            </a:r>
          </a:p>
          <a:p>
            <a:pPr algn="just"/>
            <a:r>
              <a:rPr lang="en-US" sz="2800" b="1" dirty="0" err="1" smtClean="0">
                <a:solidFill>
                  <a:srgbClr val="FFFF00"/>
                </a:solidFill>
              </a:rPr>
              <a:t>Omiai</a:t>
            </a:r>
            <a:r>
              <a:rPr lang="en-US" sz="2800" b="1" dirty="0" smtClean="0">
                <a:solidFill>
                  <a:srgbClr val="FFFF00"/>
                </a:solidFill>
              </a:rPr>
              <a:t> cyber attack: </a:t>
            </a:r>
            <a:r>
              <a:rPr lang="en-US" sz="2800" dirty="0" smtClean="0"/>
              <a:t>An unauthorized entry </a:t>
            </a:r>
            <a:r>
              <a:rPr lang="en-US" sz="2800" dirty="0" err="1" smtClean="0"/>
              <a:t>cyberattack</a:t>
            </a:r>
            <a:r>
              <a:rPr lang="en-US" sz="2800" dirty="0" smtClean="0"/>
              <a:t> in May 2021 resulted in the exposure of 1.7 million users of the Japanese dating app </a:t>
            </a:r>
            <a:r>
              <a:rPr lang="en-US" sz="2800" dirty="0" err="1" smtClean="0"/>
              <a:t>Omiai</a:t>
            </a:r>
            <a:r>
              <a:rPr lang="en-US" sz="2800" dirty="0" smtClean="0"/>
              <a:t>.</a:t>
            </a:r>
            <a:endParaRPr lang="en-US" sz="2800" dirty="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10</a:t>
            </a:fld>
            <a:endParaRPr lang="en-US"/>
          </a:p>
        </p:txBody>
      </p:sp>
      <p:sp>
        <p:nvSpPr>
          <p:cNvPr id="3" name="Rectangle 2"/>
          <p:cNvSpPr/>
          <p:nvPr/>
        </p:nvSpPr>
        <p:spPr>
          <a:xfrm>
            <a:off x="2133600" y="1703457"/>
            <a:ext cx="4459939" cy="707886"/>
          </a:xfrm>
          <a:prstGeom prst="rect">
            <a:avLst/>
          </a:prstGeom>
        </p:spPr>
        <p:txBody>
          <a:bodyPr wrap="none">
            <a:spAutoFit/>
          </a:bodyPr>
          <a:lstStyle/>
          <a:p>
            <a:r>
              <a:rPr lang="en-US" sz="4000" dirty="0"/>
              <a:t>Recent cyber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413182"/>
            <a:ext cx="8229600" cy="10044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457200" y="2099616"/>
            <a:ext cx="8229600" cy="4301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1800" b="1" dirty="0" smtClean="0">
                <a:solidFill>
                  <a:srgbClr val="FFFF00"/>
                </a:solidFill>
              </a:rPr>
              <a:t>Audi and Volkswagen </a:t>
            </a:r>
            <a:r>
              <a:rPr lang="en-US" sz="1800" b="1" dirty="0" err="1" smtClean="0">
                <a:solidFill>
                  <a:srgbClr val="FFFF00"/>
                </a:solidFill>
              </a:rPr>
              <a:t>Cybersecurity</a:t>
            </a:r>
            <a:r>
              <a:rPr lang="en-US" sz="1800" b="1" dirty="0" smtClean="0">
                <a:solidFill>
                  <a:srgbClr val="FFFF00"/>
                </a:solidFill>
              </a:rPr>
              <a:t> Breach: </a:t>
            </a:r>
            <a:r>
              <a:rPr lang="en-US" sz="1800" dirty="0" smtClean="0"/>
              <a:t>In June 2021, Audi and Volkswagen revealed a data breach had affected more than 3.3 million customers and prospective buyers, who were primarily U.S.-based. The breach was blamed on an associated vendor</a:t>
            </a:r>
          </a:p>
          <a:p>
            <a:pPr algn="just"/>
            <a:r>
              <a:rPr lang="en-US" sz="1800" b="1" dirty="0" smtClean="0">
                <a:solidFill>
                  <a:srgbClr val="FFFF00"/>
                </a:solidFill>
              </a:rPr>
              <a:t>WHO Attack: </a:t>
            </a:r>
            <a:r>
              <a:rPr lang="en-US" sz="1800" dirty="0" smtClean="0"/>
              <a:t>As the COVID-19 pandemic broke, an attack targeting the World Health Organization (WHO) resulted in the breach of 25,000 email addresses and passwords. The data was leaked online on April 19, 2020, along with information belonging to other groups fighting the pandemic, including the Gates Foundation, the National Institutes of Health (NIH), and the U.S. Centers for Disease Control and Prevention (CDC).</a:t>
            </a:r>
          </a:p>
          <a:p>
            <a:pPr algn="just"/>
            <a:r>
              <a:rPr lang="en-US" sz="1800" b="1" dirty="0" smtClean="0">
                <a:solidFill>
                  <a:srgbClr val="FFFF00"/>
                </a:solidFill>
              </a:rPr>
              <a:t>Russia-Ukraine conflict:</a:t>
            </a:r>
            <a:r>
              <a:rPr lang="en-US" sz="1800" dirty="0" smtClean="0"/>
              <a:t> </a:t>
            </a:r>
            <a:r>
              <a:rPr lang="en-US" sz="1800" dirty="0" err="1" smtClean="0"/>
              <a:t>FortiGuard</a:t>
            </a:r>
            <a:r>
              <a:rPr lang="en-US" sz="1800" dirty="0" smtClean="0"/>
              <a:t> Labs has determined that new viper malware was used to attack Ukrainian targets and discovered it installed on at least several hundred machines in Ukraine. Several Ukrainian organizations have also been targeted by sophisticated attacks that used the </a:t>
            </a:r>
            <a:r>
              <a:rPr lang="en-US" sz="1800" dirty="0" err="1" smtClean="0"/>
              <a:t>KillDisk</a:t>
            </a:r>
            <a:r>
              <a:rPr lang="en-US" sz="1800" dirty="0" smtClean="0"/>
              <a:t> and </a:t>
            </a:r>
            <a:r>
              <a:rPr lang="en-US" sz="1800" dirty="0" err="1" smtClean="0"/>
              <a:t>HermeticWiper</a:t>
            </a:r>
            <a:r>
              <a:rPr lang="en-US" sz="1800" dirty="0" smtClean="0"/>
              <a:t> malware strands, which appear to destroy data on devices. </a:t>
            </a:r>
          </a:p>
          <a:p>
            <a:endParaRPr lang="en-US" sz="1900" dirty="0" smtClean="0"/>
          </a:p>
          <a:p>
            <a:pPr marL="137160"/>
            <a:endParaRPr lang="en-US" sz="1900" dirty="0" smtClean="0"/>
          </a:p>
          <a:p>
            <a:endParaRPr lang="en-US" sz="1900" dirty="0"/>
          </a:p>
        </p:txBody>
      </p:sp>
      <p:sp>
        <p:nvSpPr>
          <p:cNvPr id="8" name="Slide Number Placeholder 3"/>
          <p:cNvSpPr>
            <a:spLocks noGrp="1"/>
          </p:cNvSpPr>
          <p:nvPr>
            <p:ph type="sldNum" sz="quarter" idx="12"/>
          </p:nvPr>
        </p:nvSpPr>
        <p:spPr>
          <a:xfrm>
            <a:off x="7924800" y="6460933"/>
            <a:ext cx="762000" cy="320867"/>
          </a:xfrm>
        </p:spPr>
        <p:txBody>
          <a:bodyPr/>
          <a:lstStyle/>
          <a:p>
            <a:fld id="{5A58F49A-44A3-4549-B9B8-8F10E35BF382}" type="slidenum">
              <a:rPr lang="en-US" smtClean="0"/>
              <a:t>11</a:t>
            </a:fld>
            <a:endParaRPr lang="en-US"/>
          </a:p>
        </p:txBody>
      </p:sp>
      <p:sp>
        <p:nvSpPr>
          <p:cNvPr id="3" name="Rectangle 2"/>
          <p:cNvSpPr/>
          <p:nvPr/>
        </p:nvSpPr>
        <p:spPr>
          <a:xfrm>
            <a:off x="2209800" y="1391730"/>
            <a:ext cx="4459939" cy="707886"/>
          </a:xfrm>
          <a:prstGeom prst="rect">
            <a:avLst/>
          </a:prstGeom>
        </p:spPr>
        <p:txBody>
          <a:bodyPr wrap="none">
            <a:spAutoFit/>
          </a:bodyPr>
          <a:lstStyle/>
          <a:p>
            <a:r>
              <a:rPr lang="en-US" sz="4000" dirty="0"/>
              <a:t>Recent cyber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457200" y="2057400"/>
            <a:ext cx="8229600" cy="4267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a:r>
              <a:rPr lang="en-US" sz="2800" dirty="0" smtClean="0">
                <a:solidFill>
                  <a:srgbClr val="FFFF00"/>
                </a:solidFill>
              </a:rPr>
              <a:t>Active Attack</a:t>
            </a:r>
          </a:p>
          <a:p>
            <a:pPr algn="just" fontAlgn="base"/>
            <a:r>
              <a:rPr lang="en-US" sz="2800" dirty="0" smtClean="0"/>
              <a:t> An Active attack attempts to alter system resources or affect their operations. Active attacks involve some modification of the data stream or the creation of false statements. Types of active attacks are as follows: </a:t>
            </a:r>
          </a:p>
          <a:p>
            <a:pPr fontAlgn="base">
              <a:buFont typeface="Wingdings" pitchFamily="2" charset="2"/>
              <a:buChar char="Ø"/>
            </a:pPr>
            <a:r>
              <a:rPr lang="en-US" sz="2800" dirty="0" smtClean="0"/>
              <a:t>Masquerade</a:t>
            </a:r>
          </a:p>
          <a:p>
            <a:pPr fontAlgn="base">
              <a:buFont typeface="Wingdings" pitchFamily="2" charset="2"/>
              <a:buChar char="Ø"/>
            </a:pPr>
            <a:r>
              <a:rPr lang="en-US" sz="2800" dirty="0" smtClean="0"/>
              <a:t>Modification of messages</a:t>
            </a:r>
          </a:p>
          <a:p>
            <a:pPr fontAlgn="base">
              <a:buFont typeface="Wingdings" pitchFamily="2" charset="2"/>
              <a:buChar char="Ø"/>
            </a:pPr>
            <a:r>
              <a:rPr lang="en-US" sz="2800" dirty="0" smtClean="0"/>
              <a:t>Replay</a:t>
            </a:r>
          </a:p>
          <a:p>
            <a:pPr fontAlgn="base">
              <a:buFont typeface="Wingdings" pitchFamily="2" charset="2"/>
              <a:buChar char="Ø"/>
            </a:pPr>
            <a:r>
              <a:rPr lang="en-US" sz="2800" dirty="0" smtClean="0"/>
              <a:t>Denial of Service</a:t>
            </a:r>
          </a:p>
          <a:p>
            <a:endParaRPr lang="en-US" dirty="0" smtClean="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12</a:t>
            </a:fld>
            <a:endParaRPr lang="en-US"/>
          </a:p>
        </p:txBody>
      </p:sp>
      <p:sp>
        <p:nvSpPr>
          <p:cNvPr id="3" name="Rectangle 2"/>
          <p:cNvSpPr/>
          <p:nvPr/>
        </p:nvSpPr>
        <p:spPr>
          <a:xfrm>
            <a:off x="2832196" y="1308970"/>
            <a:ext cx="3479607" cy="707886"/>
          </a:xfrm>
          <a:prstGeom prst="rect">
            <a:avLst/>
          </a:prstGeom>
        </p:spPr>
        <p:txBody>
          <a:bodyPr wrap="none">
            <a:spAutoFit/>
          </a:bodyPr>
          <a:lstStyle/>
          <a:p>
            <a:r>
              <a:rPr lang="en-US" sz="4000" dirty="0"/>
              <a:t>Security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457200" y="2286000"/>
            <a:ext cx="8229600" cy="114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FF00"/>
                </a:solidFill>
              </a:rPr>
              <a:t>Masquerade: </a:t>
            </a:r>
            <a:r>
              <a:rPr lang="en-US" dirty="0" smtClean="0"/>
              <a:t>one entity pretends to be a different entity.</a:t>
            </a:r>
          </a:p>
          <a:p>
            <a:endParaRPr lang="en-US" dirty="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13</a:t>
            </a:fld>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984" t="28571" r="31395" b="25198"/>
          <a:stretch/>
        </p:blipFill>
        <p:spPr bwMode="auto">
          <a:xfrm>
            <a:off x="1219200" y="3657600"/>
            <a:ext cx="6477000" cy="293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28660" y="1417638"/>
            <a:ext cx="3086679" cy="707886"/>
          </a:xfrm>
          <a:prstGeom prst="rect">
            <a:avLst/>
          </a:prstGeom>
        </p:spPr>
        <p:txBody>
          <a:bodyPr wrap="none">
            <a:spAutoFit/>
          </a:bodyPr>
          <a:lstStyle/>
          <a:p>
            <a:r>
              <a:rPr lang="en-US" sz="4000" dirty="0"/>
              <a:t>Active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533400" y="2438400"/>
            <a:ext cx="8229600" cy="11430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smtClean="0">
                <a:solidFill>
                  <a:srgbClr val="FFFF00"/>
                </a:solidFill>
              </a:rPr>
              <a:t>Modification of Message: </a:t>
            </a:r>
            <a:r>
              <a:rPr lang="en-US" dirty="0" smtClean="0"/>
              <a:t>some portion of a message is altered or that message is delayed or reordered to produce an unauthorized effect.</a:t>
            </a:r>
            <a:endParaRPr lang="en-US" dirty="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14</a:t>
            </a:fld>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03" t="33334" r="30502" b="19444"/>
          <a:stretch/>
        </p:blipFill>
        <p:spPr bwMode="auto">
          <a:xfrm>
            <a:off x="990600" y="3581400"/>
            <a:ext cx="6477000" cy="280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5600" y="1524000"/>
            <a:ext cx="3086679" cy="707886"/>
          </a:xfrm>
          <a:prstGeom prst="rect">
            <a:avLst/>
          </a:prstGeom>
        </p:spPr>
        <p:txBody>
          <a:bodyPr wrap="none">
            <a:spAutoFit/>
          </a:bodyPr>
          <a:lstStyle/>
          <a:p>
            <a:r>
              <a:rPr lang="en-US" sz="4000" dirty="0"/>
              <a:t>Active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accent1"/>
              </a:solidFill>
            </a:endParaRPr>
          </a:p>
        </p:txBody>
      </p:sp>
      <p:sp>
        <p:nvSpPr>
          <p:cNvPr id="6" name="Content Placeholder 2"/>
          <p:cNvSpPr txBox="1">
            <a:spLocks/>
          </p:cNvSpPr>
          <p:nvPr/>
        </p:nvSpPr>
        <p:spPr>
          <a:xfrm>
            <a:off x="457200" y="2050473"/>
            <a:ext cx="8229600" cy="1447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FF00"/>
                </a:solidFill>
              </a:rPr>
              <a:t>Replay:</a:t>
            </a:r>
            <a:r>
              <a:rPr lang="en-US" dirty="0" smtClean="0"/>
              <a:t> It involves the passive capture of a message and its subsequent transmission to produce an authorized effect.</a:t>
            </a:r>
            <a:endParaRPr lang="en-US" dirty="0" smtClean="0">
              <a:solidFill>
                <a:srgbClr val="FFFF00"/>
              </a:solidFill>
            </a:endParaRPr>
          </a:p>
          <a:p>
            <a:endParaRPr lang="en-US" dirty="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15</a:t>
            </a:fld>
            <a:endParaRPr lang="en-US"/>
          </a:p>
        </p:txBody>
      </p:sp>
      <p:pic>
        <p:nvPicPr>
          <p:cNvPr id="9" name="Picture 2" descr="C:\Users\cs\Desktop\repl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05200"/>
            <a:ext cx="693825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383002"/>
            <a:ext cx="3086679" cy="707886"/>
          </a:xfrm>
          <a:prstGeom prst="rect">
            <a:avLst/>
          </a:prstGeom>
        </p:spPr>
        <p:txBody>
          <a:bodyPr wrap="none">
            <a:spAutoFit/>
          </a:bodyPr>
          <a:lstStyle/>
          <a:p>
            <a:r>
              <a:rPr lang="en-US" sz="4000" dirty="0">
                <a:solidFill>
                  <a:schemeClr val="accent1"/>
                </a:solidFill>
              </a:rPr>
              <a:t>Active Attacks</a:t>
            </a:r>
            <a:endParaRPr lang="en-US" sz="4000" dirty="0">
              <a:solidFill>
                <a:schemeClr val="accent1"/>
              </a:solidFill>
            </a:endParaRPr>
          </a:p>
        </p:txBody>
      </p:sp>
    </p:spTree>
    <p:extLst>
      <p:ext uri="{BB962C8B-B14F-4D97-AF65-F5344CB8AC3E}">
        <p14:creationId xmlns:p14="http://schemas.microsoft.com/office/powerpoint/2010/main" val="127354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1512010"/>
            <a:ext cx="8229600" cy="8488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solidFill>
              </a:rPr>
              <a:t>Active Attacks</a:t>
            </a:r>
            <a:endParaRPr lang="en-US" sz="4000" dirty="0">
              <a:solidFill>
                <a:schemeClr val="accent1"/>
              </a:solidFill>
            </a:endParaRPr>
          </a:p>
        </p:txBody>
      </p:sp>
      <p:sp>
        <p:nvSpPr>
          <p:cNvPr id="6" name="Content Placeholder 2"/>
          <p:cNvSpPr txBox="1">
            <a:spLocks/>
          </p:cNvSpPr>
          <p:nvPr/>
        </p:nvSpPr>
        <p:spPr>
          <a:xfrm>
            <a:off x="457200" y="2590800"/>
            <a:ext cx="8229600" cy="84889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rgbClr val="FFFF00"/>
                </a:solidFill>
              </a:rPr>
              <a:t>Denial of Service :</a:t>
            </a:r>
            <a:r>
              <a:rPr lang="en-US" b="1" dirty="0" smtClean="0"/>
              <a:t> I</a:t>
            </a:r>
            <a:r>
              <a:rPr lang="en-US" dirty="0" smtClean="0"/>
              <a:t>t prevents the normal use of communication facilities. </a:t>
            </a:r>
            <a:r>
              <a:rPr lang="en-US" dirty="0" err="1" smtClean="0"/>
              <a:t>Eg</a:t>
            </a:r>
            <a:r>
              <a:rPr lang="en-US" dirty="0" smtClean="0"/>
              <a:t>. Spam mails to overflow the mailbox.</a:t>
            </a:r>
            <a:endParaRPr lang="en-US" b="1" dirty="0" smtClean="0"/>
          </a:p>
          <a:p>
            <a:endParaRPr lang="en-US" dirty="0"/>
          </a:p>
        </p:txBody>
      </p:sp>
      <p:sp>
        <p:nvSpPr>
          <p:cNvPr id="8" name="Slide Number Placeholder 3"/>
          <p:cNvSpPr>
            <a:spLocks noGrp="1"/>
          </p:cNvSpPr>
          <p:nvPr>
            <p:ph type="sldNum" sz="quarter" idx="12"/>
          </p:nvPr>
        </p:nvSpPr>
        <p:spPr>
          <a:xfrm>
            <a:off x="7924800" y="7229602"/>
            <a:ext cx="762000" cy="271173"/>
          </a:xfrm>
        </p:spPr>
        <p:txBody>
          <a:bodyPr/>
          <a:lstStyle/>
          <a:p>
            <a:fld id="{5A58F49A-44A3-4549-B9B8-8F10E35BF382}" type="slidenum">
              <a:rPr lang="en-US" smtClean="0"/>
              <a:t>16</a:t>
            </a:fld>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988" t="25198" r="31841" b="28030"/>
          <a:stretch/>
        </p:blipFill>
        <p:spPr bwMode="auto">
          <a:xfrm>
            <a:off x="1066800" y="3556128"/>
            <a:ext cx="6400800" cy="246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54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457200" y="2057399"/>
            <a:ext cx="8229600" cy="15863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a:r>
              <a:rPr lang="en-US" dirty="0" smtClean="0">
                <a:solidFill>
                  <a:srgbClr val="FFFF00"/>
                </a:solidFill>
              </a:rPr>
              <a:t>Passive Attack: </a:t>
            </a:r>
          </a:p>
          <a:p>
            <a:pPr algn="just"/>
            <a:r>
              <a:rPr lang="en-US" sz="2600" dirty="0" smtClean="0"/>
              <a:t>It attempts to learn or make use of information from the system but does not affect system resources. </a:t>
            </a:r>
            <a:endParaRPr lang="en-US" sz="2600" dirty="0" smtClean="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17</a:t>
            </a:fld>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97" t="36111" r="38981" b="16667"/>
          <a:stretch/>
        </p:blipFill>
        <p:spPr bwMode="auto">
          <a:xfrm>
            <a:off x="1295400" y="3657600"/>
            <a:ext cx="612630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32196" y="1349513"/>
            <a:ext cx="3479607" cy="707886"/>
          </a:xfrm>
          <a:prstGeom prst="rect">
            <a:avLst/>
          </a:prstGeom>
        </p:spPr>
        <p:txBody>
          <a:bodyPr wrap="none">
            <a:spAutoFit/>
          </a:bodyPr>
          <a:lstStyle/>
          <a:p>
            <a:r>
              <a:rPr lang="en-US" sz="4000" dirty="0"/>
              <a:t>Security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427038"/>
            <a:ext cx="8229600" cy="868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
            </a:r>
            <a:br>
              <a:rPr lang="en-US" dirty="0" smtClean="0">
                <a:solidFill>
                  <a:srgbClr val="FFFF00"/>
                </a:solidFill>
              </a:rPr>
            </a:br>
            <a:endParaRPr lang="en-US" dirty="0"/>
          </a:p>
        </p:txBody>
      </p:sp>
      <p:sp>
        <p:nvSpPr>
          <p:cNvPr id="6" name="Content Placeholder 2"/>
          <p:cNvSpPr txBox="1">
            <a:spLocks/>
          </p:cNvSpPr>
          <p:nvPr/>
        </p:nvSpPr>
        <p:spPr>
          <a:xfrm>
            <a:off x="457200" y="2334491"/>
            <a:ext cx="82296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fontAlgn="base"/>
            <a:r>
              <a:rPr lang="en-US" dirty="0" smtClean="0">
                <a:solidFill>
                  <a:srgbClr val="FFFF00"/>
                </a:solidFill>
              </a:rPr>
              <a:t>The release of message content</a:t>
            </a:r>
          </a:p>
          <a:p>
            <a:endParaRPr lang="en-US" dirty="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18</a:t>
            </a:fld>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95" t="26191" r="31395" b="34091"/>
          <a:stretch/>
        </p:blipFill>
        <p:spPr bwMode="auto">
          <a:xfrm>
            <a:off x="853524" y="3671455"/>
            <a:ext cx="729028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63455" y="1609030"/>
            <a:ext cx="3417089" cy="707886"/>
          </a:xfrm>
          <a:prstGeom prst="rect">
            <a:avLst/>
          </a:prstGeom>
        </p:spPr>
        <p:txBody>
          <a:bodyPr wrap="none">
            <a:spAutoFit/>
          </a:bodyPr>
          <a:lstStyle/>
          <a:p>
            <a:r>
              <a:rPr lang="en-US" sz="4000" dirty="0">
                <a:solidFill>
                  <a:schemeClr val="accent1"/>
                </a:solidFill>
              </a:rPr>
              <a:t>Passive Attacks </a:t>
            </a:r>
            <a:endParaRPr lang="en-US" sz="4000" dirty="0"/>
          </a:p>
        </p:txBody>
      </p:sp>
    </p:spTree>
    <p:extLst>
      <p:ext uri="{BB962C8B-B14F-4D97-AF65-F5344CB8AC3E}">
        <p14:creationId xmlns:p14="http://schemas.microsoft.com/office/powerpoint/2010/main" val="127354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1035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accent1"/>
              </a:solidFill>
            </a:endParaRPr>
          </a:p>
        </p:txBody>
      </p:sp>
      <p:sp>
        <p:nvSpPr>
          <p:cNvPr id="6" name="Content Placeholder 2"/>
          <p:cNvSpPr txBox="1">
            <a:spLocks/>
          </p:cNvSpPr>
          <p:nvPr/>
        </p:nvSpPr>
        <p:spPr>
          <a:xfrm>
            <a:off x="324201" y="2133600"/>
            <a:ext cx="8229600" cy="426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a:r>
              <a:rPr lang="en-US" dirty="0" smtClean="0">
                <a:solidFill>
                  <a:srgbClr val="FFFF00"/>
                </a:solidFill>
              </a:rPr>
              <a:t>Traffic Analysis</a:t>
            </a:r>
          </a:p>
          <a:p>
            <a:pPr algn="just"/>
            <a:r>
              <a:rPr lang="en-US" dirty="0" smtClean="0"/>
              <a:t>The opponent could determine the location and identity of communicating host and could observe the frequency and length of messages being exchanged. </a:t>
            </a:r>
          </a:p>
          <a:p>
            <a:pPr algn="just"/>
            <a:r>
              <a:rPr lang="en-US" dirty="0" smtClean="0"/>
              <a:t>This information might be useful in guessing the nature of the communication that was taking place. </a:t>
            </a:r>
            <a:endParaRPr lang="en-US" dirty="0"/>
          </a:p>
        </p:txBody>
      </p:sp>
      <p:sp>
        <p:nvSpPr>
          <p:cNvPr id="8" name="Slide Number Placeholder 3"/>
          <p:cNvSpPr>
            <a:spLocks noGrp="1"/>
          </p:cNvSpPr>
          <p:nvPr>
            <p:ph type="sldNum" sz="quarter" idx="12"/>
          </p:nvPr>
        </p:nvSpPr>
        <p:spPr>
          <a:xfrm>
            <a:off x="7924800" y="6416676"/>
            <a:ext cx="762000" cy="330858"/>
          </a:xfrm>
        </p:spPr>
        <p:txBody>
          <a:bodyPr/>
          <a:lstStyle/>
          <a:p>
            <a:fld id="{5A58F49A-44A3-4549-B9B8-8F10E35BF382}" type="slidenum">
              <a:rPr lang="en-US" smtClean="0"/>
              <a:t>19</a:t>
            </a:fld>
            <a:endParaRPr lang="en-US"/>
          </a:p>
        </p:txBody>
      </p:sp>
      <p:sp>
        <p:nvSpPr>
          <p:cNvPr id="3" name="Rectangle 2"/>
          <p:cNvSpPr/>
          <p:nvPr/>
        </p:nvSpPr>
        <p:spPr>
          <a:xfrm>
            <a:off x="2921163" y="1313848"/>
            <a:ext cx="3301673" cy="707886"/>
          </a:xfrm>
          <a:prstGeom prst="rect">
            <a:avLst/>
          </a:prstGeom>
        </p:spPr>
        <p:txBody>
          <a:bodyPr wrap="none">
            <a:spAutoFit/>
          </a:bodyPr>
          <a:lstStyle/>
          <a:p>
            <a:r>
              <a:rPr lang="en-US" sz="4000" dirty="0">
                <a:solidFill>
                  <a:schemeClr val="accent1"/>
                </a:solidFill>
              </a:rPr>
              <a:t>Passive Attacks</a:t>
            </a:r>
            <a:endParaRPr lang="en-US" sz="4000" dirty="0">
              <a:solidFill>
                <a:schemeClr val="accent1"/>
              </a:solidFill>
            </a:endParaRPr>
          </a:p>
        </p:txBody>
      </p:sp>
    </p:spTree>
    <p:extLst>
      <p:ext uri="{BB962C8B-B14F-4D97-AF65-F5344CB8AC3E}">
        <p14:creationId xmlns:p14="http://schemas.microsoft.com/office/powerpoint/2010/main" val="127354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8" name="Title 1"/>
          <p:cNvSpPr txBox="1">
            <a:spLocks/>
          </p:cNvSpPr>
          <p:nvPr/>
        </p:nvSpPr>
        <p:spPr>
          <a:xfrm>
            <a:off x="365764" y="1371600"/>
            <a:ext cx="8229600" cy="90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Security?</a:t>
            </a:r>
            <a:endParaRPr lang="en-US" dirty="0"/>
          </a:p>
        </p:txBody>
      </p:sp>
      <p:sp>
        <p:nvSpPr>
          <p:cNvPr id="9" name="Content Placeholder 2"/>
          <p:cNvSpPr txBox="1">
            <a:spLocks/>
          </p:cNvSpPr>
          <p:nvPr/>
        </p:nvSpPr>
        <p:spPr>
          <a:xfrm>
            <a:off x="365764" y="2438400"/>
            <a:ext cx="8229600" cy="3733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a:r>
              <a:rPr lang="en-US" b="1" dirty="0" smtClean="0">
                <a:solidFill>
                  <a:srgbClr val="FFFF00"/>
                </a:solidFill>
              </a:rPr>
              <a:t>Computer Security</a:t>
            </a:r>
          </a:p>
          <a:p>
            <a:r>
              <a:rPr lang="en-US" dirty="0" smtClean="0"/>
              <a:t>Protecting Computers, information and services from unauthorized access, change or destruction.</a:t>
            </a:r>
          </a:p>
          <a:p>
            <a:pPr marL="137160"/>
            <a:r>
              <a:rPr lang="en-US" dirty="0" smtClean="0">
                <a:solidFill>
                  <a:srgbClr val="FFFF00"/>
                </a:solidFill>
              </a:rPr>
              <a:t>Internet security</a:t>
            </a:r>
          </a:p>
          <a:p>
            <a:r>
              <a:rPr lang="en-US" dirty="0" smtClean="0"/>
              <a:t>Internet security extends this concept to systems that are connected to the Internet. </a:t>
            </a:r>
          </a:p>
          <a:p>
            <a:r>
              <a:rPr lang="en-US" dirty="0" smtClean="0">
                <a:solidFill>
                  <a:srgbClr val="FFFF00"/>
                </a:solidFill>
              </a:rPr>
              <a:t>Vulnerable areas:</a:t>
            </a:r>
          </a:p>
          <a:p>
            <a:pPr>
              <a:buFont typeface="Wingdings" pitchFamily="2" charset="2"/>
              <a:buChar char="Ø"/>
            </a:pPr>
            <a:r>
              <a:rPr lang="en-US" dirty="0" smtClean="0"/>
              <a:t>Browsing the Internet </a:t>
            </a:r>
          </a:p>
          <a:p>
            <a:pPr>
              <a:buFont typeface="Wingdings" pitchFamily="2" charset="2"/>
              <a:buChar char="Ø"/>
            </a:pPr>
            <a:r>
              <a:rPr lang="en-US" dirty="0" smtClean="0"/>
              <a:t> Electronic Commerce </a:t>
            </a:r>
          </a:p>
          <a:p>
            <a:pPr>
              <a:buFont typeface="Wingdings" pitchFamily="2" charset="2"/>
              <a:buChar char="Ø"/>
            </a:pPr>
            <a:r>
              <a:rPr lang="en-US" dirty="0" smtClean="0"/>
              <a:t>Social Networking </a:t>
            </a:r>
          </a:p>
          <a:p>
            <a:pPr>
              <a:buFont typeface="Wingdings" pitchFamily="2" charset="2"/>
              <a:buChar char="Ø"/>
            </a:pPr>
            <a:r>
              <a:rPr lang="en-US" dirty="0" smtClean="0"/>
              <a:t> Emailing </a:t>
            </a:r>
            <a:endParaRPr lang="en-US" dirty="0"/>
          </a:p>
        </p:txBody>
      </p:sp>
      <p:sp>
        <p:nvSpPr>
          <p:cNvPr id="10" name="Slide Number Placeholder 3"/>
          <p:cNvSpPr>
            <a:spLocks noGrp="1"/>
          </p:cNvSpPr>
          <p:nvPr>
            <p:ph type="sldNum" sz="quarter" idx="12"/>
          </p:nvPr>
        </p:nvSpPr>
        <p:spPr>
          <a:xfrm>
            <a:off x="7833364" y="7301535"/>
            <a:ext cx="762000" cy="289499"/>
          </a:xfrm>
        </p:spPr>
        <p:txBody>
          <a:bodyPr/>
          <a:lstStyle/>
          <a:p>
            <a:r>
              <a:rPr lang="en-US" dirty="0" smtClean="0"/>
              <a:t>2</a:t>
            </a:r>
            <a:endParaRPr lang="en-US" dirty="0"/>
          </a:p>
        </p:txBody>
      </p:sp>
    </p:spTree>
    <p:extLst>
      <p:ext uri="{BB962C8B-B14F-4D97-AF65-F5344CB8AC3E}">
        <p14:creationId xmlns:p14="http://schemas.microsoft.com/office/powerpoint/2010/main" val="313895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310346" y="1345180"/>
            <a:ext cx="8229600" cy="8572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solidFill>
              </a:rPr>
              <a:t>Passive Attacks</a:t>
            </a:r>
            <a:endParaRPr lang="en-US" sz="4000" dirty="0">
              <a:solidFill>
                <a:schemeClr val="accent1"/>
              </a:solidFill>
            </a:endParaRPr>
          </a:p>
        </p:txBody>
      </p:sp>
      <p:sp>
        <p:nvSpPr>
          <p:cNvPr id="6" name="Content Placeholder 2"/>
          <p:cNvSpPr txBox="1">
            <a:spLocks/>
          </p:cNvSpPr>
          <p:nvPr/>
        </p:nvSpPr>
        <p:spPr>
          <a:xfrm>
            <a:off x="310346" y="2438400"/>
            <a:ext cx="8229600" cy="1085911"/>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a:r>
              <a:rPr lang="en-US" dirty="0" smtClean="0">
                <a:solidFill>
                  <a:srgbClr val="FFFF00"/>
                </a:solidFill>
              </a:rPr>
              <a:t>Traffic Analysis</a:t>
            </a:r>
          </a:p>
          <a:p>
            <a:pPr algn="just"/>
            <a:r>
              <a:rPr lang="en-US" b="1" dirty="0" smtClean="0"/>
              <a:t> </a:t>
            </a:r>
            <a:r>
              <a:rPr lang="en-US" dirty="0" smtClean="0">
                <a:latin typeface="Times New Roman" pitchFamily="18" charset="0"/>
                <a:cs typeface="Times New Roman" pitchFamily="18" charset="0"/>
              </a:rPr>
              <a:t>An intruder records network traffic using a packet analyzer tool, such as </a:t>
            </a:r>
            <a:r>
              <a:rPr lang="en-US" dirty="0" err="1" smtClean="0">
                <a:latin typeface="Times New Roman" pitchFamily="18" charset="0"/>
                <a:cs typeface="Times New Roman" pitchFamily="18" charset="0"/>
              </a:rPr>
              <a:t>Wireshark</a:t>
            </a:r>
            <a:r>
              <a:rPr lang="en-US" dirty="0" smtClean="0">
                <a:latin typeface="Times New Roman" pitchFamily="18" charset="0"/>
                <a:cs typeface="Times New Roman" pitchFamily="18" charset="0"/>
              </a:rPr>
              <a:t>, for later analysis. </a:t>
            </a:r>
            <a:endParaRPr lang="en-US" dirty="0" smtClean="0">
              <a:solidFill>
                <a:srgbClr val="FFFF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Key loggers are used to record credentials</a:t>
            </a:r>
          </a:p>
          <a:p>
            <a:endParaRPr lang="en-US" dirty="0" smtClean="0">
              <a:solidFill>
                <a:srgbClr val="FFFF00"/>
              </a:solidFill>
            </a:endParaRPr>
          </a:p>
          <a:p>
            <a:endParaRPr lang="en-US" dirty="0"/>
          </a:p>
        </p:txBody>
      </p:sp>
      <p:sp>
        <p:nvSpPr>
          <p:cNvPr id="8" name="Slide Number Placeholder 3"/>
          <p:cNvSpPr>
            <a:spLocks noGrp="1"/>
          </p:cNvSpPr>
          <p:nvPr>
            <p:ph type="sldNum" sz="quarter" idx="12"/>
          </p:nvPr>
        </p:nvSpPr>
        <p:spPr>
          <a:xfrm>
            <a:off x="7791801" y="7058568"/>
            <a:ext cx="762000" cy="273859"/>
          </a:xfrm>
        </p:spPr>
        <p:txBody>
          <a:bodyPr/>
          <a:lstStyle/>
          <a:p>
            <a:fld id="{5A58F49A-44A3-4549-B9B8-8F10E35BF382}" type="slidenum">
              <a:rPr lang="en-US" smtClean="0"/>
              <a:t>20</a:t>
            </a:fld>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37" t="24604" r="31284" b="34848"/>
          <a:stretch/>
        </p:blipFill>
        <p:spPr bwMode="auto">
          <a:xfrm>
            <a:off x="933801" y="3766094"/>
            <a:ext cx="7239000" cy="232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45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Tree>
    <p:extLst>
      <p:ext uri="{BB962C8B-B14F-4D97-AF65-F5344CB8AC3E}">
        <p14:creationId xmlns:p14="http://schemas.microsoft.com/office/powerpoint/2010/main" val="257245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Tree>
    <p:extLst>
      <p:ext uri="{BB962C8B-B14F-4D97-AF65-F5344CB8AC3E}">
        <p14:creationId xmlns:p14="http://schemas.microsoft.com/office/powerpoint/2010/main" val="257245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358837" y="2023541"/>
            <a:ext cx="8229600" cy="7767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Cyber Security</a:t>
            </a:r>
            <a:endParaRPr lang="en-US" dirty="0"/>
          </a:p>
        </p:txBody>
      </p:sp>
      <p:sp>
        <p:nvSpPr>
          <p:cNvPr id="6" name="Content Placeholder 2"/>
          <p:cNvSpPr txBox="1">
            <a:spLocks/>
          </p:cNvSpPr>
          <p:nvPr/>
        </p:nvSpPr>
        <p:spPr>
          <a:xfrm>
            <a:off x="533400" y="3124200"/>
            <a:ext cx="8229600" cy="19049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smtClean="0"/>
              <a:t>Cyber Security is a set of principles and practices designed to safeguard your computing assets and online information against threats. </a:t>
            </a:r>
            <a:endParaRPr lang="en-US" dirty="0"/>
          </a:p>
        </p:txBody>
      </p:sp>
      <p:sp>
        <p:nvSpPr>
          <p:cNvPr id="8" name="Slide Number Placeholder 3"/>
          <p:cNvSpPr>
            <a:spLocks noGrp="1"/>
          </p:cNvSpPr>
          <p:nvPr>
            <p:ph type="sldNum" sz="quarter" idx="12"/>
          </p:nvPr>
        </p:nvSpPr>
        <p:spPr>
          <a:xfrm>
            <a:off x="7819510" y="7401367"/>
            <a:ext cx="762000" cy="248145"/>
          </a:xfrm>
        </p:spPr>
        <p:txBody>
          <a:bodyPr/>
          <a:lstStyle/>
          <a:p>
            <a:fld id="{5A58F49A-44A3-4549-B9B8-8F10E35BF382}" type="slidenum">
              <a:rPr lang="en-US" smtClean="0"/>
              <a:t>3</a:t>
            </a:fld>
            <a:endParaRPr lang="en-US"/>
          </a:p>
        </p:txBody>
      </p:sp>
    </p:spTree>
    <p:extLst>
      <p:ext uri="{BB962C8B-B14F-4D97-AF65-F5344CB8AC3E}">
        <p14:creationId xmlns:p14="http://schemas.microsoft.com/office/powerpoint/2010/main" val="146604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1363130"/>
            <a:ext cx="8229600" cy="77047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Common Cyber Attack Actions </a:t>
            </a:r>
            <a:endParaRPr lang="en-US" dirty="0"/>
          </a:p>
        </p:txBody>
      </p:sp>
      <p:sp>
        <p:nvSpPr>
          <p:cNvPr id="6" name="Content Placeholder 2"/>
          <p:cNvSpPr txBox="1">
            <a:spLocks/>
          </p:cNvSpPr>
          <p:nvPr/>
        </p:nvSpPr>
        <p:spPr>
          <a:xfrm>
            <a:off x="457200" y="2819402"/>
            <a:ext cx="8229600" cy="317434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mtClean="0"/>
              <a:t>Accessing your personal computers, mobile phones, gaming systems and other internet- and Bluetooth-connected devices.</a:t>
            </a:r>
          </a:p>
          <a:p>
            <a:pPr algn="just"/>
            <a:r>
              <a:rPr lang="en-US" smtClean="0"/>
              <a:t>Damaging your financial security, including identity theft.</a:t>
            </a:r>
          </a:p>
          <a:p>
            <a:r>
              <a:rPr lang="en-US" smtClean="0"/>
              <a:t>Blocking your access or deleting your personal information and accounts.</a:t>
            </a:r>
          </a:p>
          <a:p>
            <a:pPr algn="just"/>
            <a:r>
              <a:rPr lang="en-US" smtClean="0"/>
              <a:t>Complicating your employment or business services.</a:t>
            </a:r>
          </a:p>
          <a:p>
            <a:pPr algn="just"/>
            <a:r>
              <a:rPr lang="en-US" smtClean="0"/>
              <a:t>Impacting public services such as transportation and the power grid.</a:t>
            </a:r>
          </a:p>
          <a:p>
            <a:endParaRPr lang="en-US" dirty="0"/>
          </a:p>
        </p:txBody>
      </p:sp>
      <p:sp>
        <p:nvSpPr>
          <p:cNvPr id="8" name="Slide Number Placeholder 3"/>
          <p:cNvSpPr>
            <a:spLocks noGrp="1"/>
          </p:cNvSpPr>
          <p:nvPr>
            <p:ph type="sldNum" sz="quarter" idx="12"/>
          </p:nvPr>
        </p:nvSpPr>
        <p:spPr>
          <a:xfrm>
            <a:off x="7924800" y="7476656"/>
            <a:ext cx="762000" cy="246124"/>
          </a:xfrm>
        </p:spPr>
        <p:txBody>
          <a:bodyPr/>
          <a:lstStyle/>
          <a:p>
            <a:fld id="{5A58F49A-44A3-4549-B9B8-8F10E35BF382}" type="slidenum">
              <a:rPr lang="en-US" smtClean="0"/>
              <a:t>4</a:t>
            </a:fld>
            <a:endParaRPr lang="en-US"/>
          </a:p>
        </p:txBody>
      </p:sp>
    </p:spTree>
    <p:extLst>
      <p:ext uri="{BB962C8B-B14F-4D97-AF65-F5344CB8AC3E}">
        <p14:creationId xmlns:p14="http://schemas.microsoft.com/office/powerpoint/2010/main" val="269035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199" y="1638695"/>
            <a:ext cx="8229600" cy="85089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Number of Significant Cyber Attacks</a:t>
            </a:r>
            <a:br>
              <a:rPr lang="en-US" sz="3200" smtClean="0"/>
            </a:br>
            <a:endParaRPr lang="en-US" sz="3200" dirty="0"/>
          </a:p>
        </p:txBody>
      </p:sp>
      <p:pic>
        <p:nvPicPr>
          <p:cNvPr id="6" name="Picture 2" descr="G:\CSE Department\Cyberattack Chart.jpg"/>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2007860" y="2964258"/>
            <a:ext cx="5128277"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2"/>
          </p:nvPr>
        </p:nvSpPr>
        <p:spPr>
          <a:xfrm>
            <a:off x="7924799" y="7780732"/>
            <a:ext cx="762000" cy="271813"/>
          </a:xfrm>
        </p:spPr>
        <p:txBody>
          <a:bodyPr/>
          <a:lstStyle/>
          <a:p>
            <a:fld id="{5A58F49A-44A3-4549-B9B8-8F10E35BF382}" type="slidenum">
              <a:rPr lang="en-US" smtClean="0"/>
              <a:t>5</a:t>
            </a:fld>
            <a:endParaRPr lang="en-US"/>
          </a:p>
        </p:txBody>
      </p:sp>
      <p:sp>
        <p:nvSpPr>
          <p:cNvPr id="9" name="TextBox 8"/>
          <p:cNvSpPr txBox="1"/>
          <p:nvPr/>
        </p:nvSpPr>
        <p:spPr>
          <a:xfrm>
            <a:off x="2514599" y="2578792"/>
            <a:ext cx="5105400" cy="430887"/>
          </a:xfrm>
          <a:prstGeom prst="rect">
            <a:avLst/>
          </a:prstGeom>
          <a:noFill/>
        </p:spPr>
        <p:txBody>
          <a:bodyPr wrap="square" rtlCol="0">
            <a:spAutoFit/>
          </a:bodyPr>
          <a:lstStyle/>
          <a:p>
            <a:r>
              <a:rPr lang="en-US" sz="2200" dirty="0" smtClean="0"/>
              <a:t>From May 2006 To June 2020</a:t>
            </a:r>
            <a:endParaRPr lang="en-US" sz="2200" dirty="0"/>
          </a:p>
        </p:txBody>
      </p:sp>
    </p:spTree>
    <p:extLst>
      <p:ext uri="{BB962C8B-B14F-4D97-AF65-F5344CB8AC3E}">
        <p14:creationId xmlns:p14="http://schemas.microsoft.com/office/powerpoint/2010/main" val="127354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616527" y="1600200"/>
            <a:ext cx="8229600" cy="880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Vulnerabilities identified</a:t>
            </a:r>
            <a:endParaRPr lang="en-US" dirty="0"/>
          </a:p>
        </p:txBody>
      </p:sp>
      <p:sp>
        <p:nvSpPr>
          <p:cNvPr id="6" name="Slide Number Placeholder 3"/>
          <p:cNvSpPr>
            <a:spLocks noGrp="1"/>
          </p:cNvSpPr>
          <p:nvPr>
            <p:ph type="sldNum" sz="quarter" idx="12"/>
          </p:nvPr>
        </p:nvSpPr>
        <p:spPr>
          <a:xfrm>
            <a:off x="8077200" y="6716128"/>
            <a:ext cx="762000" cy="281150"/>
          </a:xfrm>
        </p:spPr>
        <p:txBody>
          <a:bodyPr/>
          <a:lstStyle/>
          <a:p>
            <a:fld id="{5A58F49A-44A3-4549-B9B8-8F10E35BF382}" type="slidenum">
              <a:rPr lang="en-US" smtClean="0"/>
              <a:t>6</a:t>
            </a:fld>
            <a:endParaRPr lang="en-US"/>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01" t="26712" r="48880" b="30137"/>
          <a:stretch/>
        </p:blipFill>
        <p:spPr bwMode="auto">
          <a:xfrm>
            <a:off x="1202102" y="2642373"/>
            <a:ext cx="6570298" cy="30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2685" y="5661676"/>
            <a:ext cx="6127315" cy="646331"/>
          </a:xfrm>
          <a:prstGeom prst="rect">
            <a:avLst/>
          </a:prstGeom>
          <a:noFill/>
        </p:spPr>
        <p:txBody>
          <a:bodyPr wrap="square" rtlCol="0">
            <a:spAutoFit/>
          </a:bodyPr>
          <a:lstStyle/>
          <a:p>
            <a:r>
              <a:rPr lang="en-US" dirty="0" smtClean="0"/>
              <a:t>Newly identified and cumulative vulnerabilities per year</a:t>
            </a:r>
          </a:p>
          <a:p>
            <a:r>
              <a:rPr lang="en-US" dirty="0" smtClean="0"/>
              <a:t>Figure source: X-Force Red</a:t>
            </a:r>
            <a:endParaRPr lang="en-US" dirty="0"/>
          </a:p>
        </p:txBody>
      </p:sp>
    </p:spTree>
    <p:extLst>
      <p:ext uri="{BB962C8B-B14F-4D97-AF65-F5344CB8AC3E}">
        <p14:creationId xmlns:p14="http://schemas.microsoft.com/office/powerpoint/2010/main" val="127354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84909" y="141518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Total cost of Cyber Crime</a:t>
            </a:r>
            <a:endParaRPr lang="en-US" dirty="0"/>
          </a:p>
        </p:txBody>
      </p:sp>
      <p:pic>
        <p:nvPicPr>
          <p:cNvPr id="6" name="Picture 2" descr="G:\CSE Department\total-cost-of-cybercrime-1536x11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590800"/>
            <a:ext cx="4850711"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7</a:t>
            </a:fld>
            <a:endParaRPr lang="en-US"/>
          </a:p>
        </p:txBody>
      </p:sp>
      <p:sp>
        <p:nvSpPr>
          <p:cNvPr id="9" name="TextBox 8"/>
          <p:cNvSpPr txBox="1"/>
          <p:nvPr/>
        </p:nvSpPr>
        <p:spPr>
          <a:xfrm>
            <a:off x="5410200" y="2827972"/>
            <a:ext cx="3276600" cy="2954655"/>
          </a:xfrm>
          <a:prstGeom prst="rect">
            <a:avLst/>
          </a:prstGeom>
          <a:noFill/>
        </p:spPr>
        <p:txBody>
          <a:bodyPr wrap="square" rtlCol="0">
            <a:spAutoFit/>
          </a:bodyPr>
          <a:lstStyle/>
          <a:p>
            <a:pPr marL="285750" indent="-285750" algn="just">
              <a:buFont typeface="Wingdings" pitchFamily="2" charset="2"/>
              <a:buChar char="Ø"/>
            </a:pPr>
            <a:r>
              <a:rPr lang="en-US" sz="1400" dirty="0"/>
              <a:t>Cybercrime costs the global economy </a:t>
            </a:r>
            <a:r>
              <a:rPr lang="en-US" sz="1400" dirty="0" smtClean="0"/>
              <a:t>about</a:t>
            </a:r>
            <a:r>
              <a:rPr lang="en-US" sz="1400" dirty="0"/>
              <a:t> </a:t>
            </a:r>
            <a:r>
              <a:rPr lang="en-US" sz="1400" u="sng" dirty="0">
                <a:hlinkClick r:id="rId5"/>
              </a:rPr>
              <a:t>1 trillion</a:t>
            </a:r>
            <a:r>
              <a:rPr lang="en-US" sz="1400" dirty="0"/>
              <a:t> — 50% more than that predicted in 2018. Also, it is more than 1% of the global GDP. </a:t>
            </a:r>
          </a:p>
          <a:p>
            <a:pPr marL="285750" indent="-285750" algn="just">
              <a:buFont typeface="Wingdings" pitchFamily="2" charset="2"/>
              <a:buChar char="Ø"/>
            </a:pPr>
            <a:r>
              <a:rPr lang="en-US" sz="1400" dirty="0"/>
              <a:t>The average cost of a data breach in 2020 was a whopping  </a:t>
            </a:r>
            <a:r>
              <a:rPr lang="en-US" sz="1400" u="sng" dirty="0">
                <a:hlinkClick r:id="rId6"/>
              </a:rPr>
              <a:t>$3.86 million</a:t>
            </a:r>
            <a:r>
              <a:rPr lang="en-US" sz="1400" dirty="0"/>
              <a:t>. In 2021 it was </a:t>
            </a:r>
            <a:r>
              <a:rPr lang="en-US" sz="1400" u="sng" dirty="0">
                <a:hlinkClick r:id="rId7"/>
              </a:rPr>
              <a:t>$4.24 million</a:t>
            </a:r>
            <a:r>
              <a:rPr lang="en-US" sz="1400" dirty="0"/>
              <a:t>.</a:t>
            </a:r>
          </a:p>
          <a:p>
            <a:pPr marL="285750" indent="-285750" algn="just">
              <a:buFont typeface="Wingdings" pitchFamily="2" charset="2"/>
              <a:buChar char="Ø"/>
            </a:pPr>
            <a:r>
              <a:rPr lang="en-US" sz="1400" dirty="0"/>
              <a:t>A data breach compromising 1-10 million records costs </a:t>
            </a:r>
            <a:r>
              <a:rPr lang="en-US" sz="1400" u="sng" dirty="0">
                <a:hlinkClick r:id="rId6"/>
              </a:rPr>
              <a:t>$50</a:t>
            </a:r>
            <a:r>
              <a:rPr lang="en-US" sz="1400" dirty="0"/>
              <a:t> million on average, whereas one compromising 50 million records can cost as much as $392 million. </a:t>
            </a:r>
          </a:p>
          <a:p>
            <a:endParaRPr lang="en-US" dirty="0"/>
          </a:p>
        </p:txBody>
      </p:sp>
    </p:spTree>
    <p:extLst>
      <p:ext uri="{BB962C8B-B14F-4D97-AF65-F5344CB8AC3E}">
        <p14:creationId xmlns:p14="http://schemas.microsoft.com/office/powerpoint/2010/main" val="127354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118454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Evolution of Cyber Attacks</a:t>
            </a:r>
            <a:endParaRPr lang="en-US" dirty="0"/>
          </a:p>
        </p:txBody>
      </p:sp>
      <p:sp>
        <p:nvSpPr>
          <p:cNvPr id="6" name="Content Placeholder 2"/>
          <p:cNvSpPr txBox="1">
            <a:spLocks/>
          </p:cNvSpPr>
          <p:nvPr/>
        </p:nvSpPr>
        <p:spPr>
          <a:xfrm>
            <a:off x="358837" y="2362200"/>
            <a:ext cx="8229600" cy="3962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dirty="0" smtClean="0"/>
              <a:t>The first cyber-attack on record was The Morris Worm in 1988. Robert Tappan Morris, a graduate student at Cornell University, developed a worm program that would crawl the web to count how many computers were connected to the internet. However, the worm installed itself on one in seven computers and forced them to crash. It was the first </a:t>
            </a:r>
            <a:r>
              <a:rPr lang="en-US" sz="2400" dirty="0" err="1" smtClean="0"/>
              <a:t>ditributed</a:t>
            </a:r>
            <a:r>
              <a:rPr lang="en-US" sz="2400" dirty="0" smtClean="0"/>
              <a:t> denial of service (</a:t>
            </a:r>
            <a:r>
              <a:rPr lang="en-US" sz="2400" dirty="0" err="1" smtClean="0"/>
              <a:t>DDoS</a:t>
            </a:r>
            <a:r>
              <a:rPr lang="en-US" sz="2400" dirty="0" smtClean="0"/>
              <a:t>) attack . The Morris Worm damaged around 6,000 computers, which then comprised 10% of the entire internet.</a:t>
            </a:r>
          </a:p>
          <a:p>
            <a:pPr algn="just"/>
            <a:r>
              <a:rPr lang="en-US" sz="2400" dirty="0" smtClean="0"/>
              <a:t>In 2002, the first internet attack occurred. It was a </a:t>
            </a:r>
            <a:r>
              <a:rPr lang="en-US" sz="2400" dirty="0" err="1" smtClean="0"/>
              <a:t>DDoS</a:t>
            </a:r>
            <a:r>
              <a:rPr lang="en-US" sz="2400" dirty="0" smtClean="0"/>
              <a:t> attack targeted the 13 DNS root servers. </a:t>
            </a:r>
            <a:endParaRPr lang="en-US" sz="2400" dirty="0"/>
          </a:p>
        </p:txBody>
      </p:sp>
      <p:sp>
        <p:nvSpPr>
          <p:cNvPr id="8" name="Slide Number Placeholder 3"/>
          <p:cNvSpPr>
            <a:spLocks noGrp="1"/>
          </p:cNvSpPr>
          <p:nvPr>
            <p:ph type="sldNum" sz="quarter" idx="12"/>
          </p:nvPr>
        </p:nvSpPr>
        <p:spPr>
          <a:xfrm>
            <a:off x="7924800" y="6416675"/>
            <a:ext cx="762000" cy="365125"/>
          </a:xfrm>
        </p:spPr>
        <p:txBody>
          <a:bodyPr/>
          <a:lstStyle/>
          <a:p>
            <a:fld id="{5A58F49A-44A3-4549-B9B8-8F10E35BF382}" type="slidenum">
              <a:rPr lang="en-US" smtClean="0"/>
              <a:t>8</a:t>
            </a:fld>
            <a:endParaRPr lang="en-US"/>
          </a:p>
        </p:txBody>
      </p:sp>
    </p:spTree>
    <p:extLst>
      <p:ext uri="{BB962C8B-B14F-4D97-AF65-F5344CB8AC3E}">
        <p14:creationId xmlns:p14="http://schemas.microsoft.com/office/powerpoint/2010/main" val="127354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7963" y="381000"/>
            <a:ext cx="6836615" cy="535531"/>
          </a:xfrm>
          <a:prstGeom prst="rect">
            <a:avLst/>
          </a:prstGeom>
        </p:spPr>
        <p:txBody>
          <a:bodyPr wrap="none">
            <a:spAutoFit/>
          </a:bodyPr>
          <a:lstStyle/>
          <a:p>
            <a:pPr algn="ctr">
              <a:lnSpc>
                <a:spcPct val="90000"/>
              </a:lnSpc>
              <a:spcBef>
                <a:spcPct val="0"/>
              </a:spcBef>
            </a:pPr>
            <a:r>
              <a:rPr lang="en-US" sz="3200" dirty="0" smtClean="0">
                <a:latin typeface="Times New Roman" pitchFamily="18" charset="0"/>
                <a:ea typeface="ＭＳ Ｐゴシック" pitchFamily="34" charset="-128"/>
                <a:cs typeface="Times New Roman" pitchFamily="18" charset="0"/>
              </a:rPr>
              <a:t>  </a:t>
            </a:r>
            <a:r>
              <a:rPr lang="en-US" sz="2800" b="1" dirty="0" smtClean="0">
                <a:latin typeface="Times New Roman" pitchFamily="18" charset="0"/>
                <a:ea typeface="ＭＳ Ｐゴシック" pitchFamily="34" charset="-128"/>
                <a:cs typeface="Times New Roman" pitchFamily="18" charset="0"/>
              </a:rPr>
              <a:t>ESHAN </a:t>
            </a:r>
            <a:r>
              <a:rPr lang="en-US" sz="2800" b="1" dirty="0">
                <a:latin typeface="Times New Roman" pitchFamily="18" charset="0"/>
                <a:ea typeface="ＭＳ Ｐゴシック" pitchFamily="34" charset="-128"/>
                <a:cs typeface="Times New Roman" pitchFamily="18" charset="0"/>
              </a:rPr>
              <a:t>COLLEGE OF ENGINEERING </a:t>
            </a:r>
          </a:p>
        </p:txBody>
      </p:sp>
      <p:pic>
        <p:nvPicPr>
          <p:cNvPr id="1026" name="Picture 2" descr="C:\Users\ECE\Download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1" y="112983"/>
            <a:ext cx="1058646"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H.K.Sharma,CS Department</a:t>
            </a:r>
            <a:endParaRPr lang="en-US"/>
          </a:p>
        </p:txBody>
      </p:sp>
      <p:sp>
        <p:nvSpPr>
          <p:cNvPr id="5" name="Title 1"/>
          <p:cNvSpPr txBox="1">
            <a:spLocks/>
          </p:cNvSpPr>
          <p:nvPr/>
        </p:nvSpPr>
        <p:spPr>
          <a:xfrm>
            <a:off x="457200" y="274638"/>
            <a:ext cx="8229600" cy="9432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Content Placeholder 2"/>
          <p:cNvSpPr txBox="1">
            <a:spLocks/>
          </p:cNvSpPr>
          <p:nvPr/>
        </p:nvSpPr>
        <p:spPr>
          <a:xfrm>
            <a:off x="344983" y="2514600"/>
            <a:ext cx="8229600" cy="38862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smtClean="0">
                <a:solidFill>
                  <a:srgbClr val="FFFF00"/>
                </a:solidFill>
              </a:rPr>
              <a:t>Zoom Conferencing Service Breach: </a:t>
            </a:r>
            <a:r>
              <a:rPr lang="en-US" dirty="0" smtClean="0"/>
              <a:t>In April 2020, a </a:t>
            </a:r>
            <a:r>
              <a:rPr lang="en-US" dirty="0" err="1" smtClean="0"/>
              <a:t>cyberattack</a:t>
            </a:r>
            <a:r>
              <a:rPr lang="en-US" dirty="0" smtClean="0"/>
              <a:t> known as </a:t>
            </a:r>
            <a:r>
              <a:rPr lang="en-US" dirty="0" err="1" smtClean="0"/>
              <a:t>Zoombombing</a:t>
            </a:r>
            <a:r>
              <a:rPr lang="en-US" dirty="0" smtClean="0"/>
              <a:t> enabled cyber criminals to join private meetings, access conversations, and share offensive images, videos, and screens.</a:t>
            </a:r>
          </a:p>
          <a:p>
            <a:endParaRPr lang="en-US" b="1" dirty="0" smtClean="0">
              <a:solidFill>
                <a:srgbClr val="FFFF00"/>
              </a:solidFill>
            </a:endParaRPr>
          </a:p>
          <a:p>
            <a:pPr algn="just"/>
            <a:r>
              <a:rPr lang="en-US" b="1" dirty="0" smtClean="0">
                <a:solidFill>
                  <a:srgbClr val="FFFF00"/>
                </a:solidFill>
              </a:rPr>
              <a:t>Tether attack:</a:t>
            </a:r>
            <a:r>
              <a:rPr lang="en-US" dirty="0" smtClean="0">
                <a:solidFill>
                  <a:srgbClr val="FFFF00"/>
                </a:solidFill>
              </a:rPr>
              <a:t> </a:t>
            </a:r>
            <a:r>
              <a:rPr lang="en-US" dirty="0" smtClean="0"/>
              <a:t>In March 2021, cyber criminals threatened to leak documents from the Tether </a:t>
            </a:r>
            <a:r>
              <a:rPr lang="en-US" dirty="0" err="1" smtClean="0"/>
              <a:t>cryptocurrency</a:t>
            </a:r>
            <a:r>
              <a:rPr lang="en-US" dirty="0" smtClean="0"/>
              <a:t>. The attackers claimed the data would “harm the </a:t>
            </a:r>
            <a:r>
              <a:rPr lang="en-US" dirty="0" err="1" smtClean="0"/>
              <a:t>Bitcoin</a:t>
            </a:r>
            <a:r>
              <a:rPr lang="en-US" dirty="0" smtClean="0"/>
              <a:t> ecosystem” and demanded a settlement fee of around 500 </a:t>
            </a:r>
            <a:r>
              <a:rPr lang="en-US" dirty="0" err="1" smtClean="0"/>
              <a:t>Bitcoin</a:t>
            </a:r>
            <a:r>
              <a:rPr lang="en-US" dirty="0" smtClean="0"/>
              <a:t> ($24 million)</a:t>
            </a:r>
          </a:p>
          <a:p>
            <a:pPr algn="just"/>
            <a:r>
              <a:rPr lang="en-US" b="1" dirty="0" smtClean="0">
                <a:solidFill>
                  <a:srgbClr val="FFFF00"/>
                </a:solidFill>
              </a:rPr>
              <a:t>Facebook attack:</a:t>
            </a:r>
            <a:r>
              <a:rPr lang="en-US" dirty="0" smtClean="0"/>
              <a:t> Data of more than 530 million Facebook users, including their names, Facebook IDs, dates of birth, and relationship status, was published online in April 2021. Facebook, now Meta, said the information was obtained through scraping in 2019.</a:t>
            </a:r>
            <a:endParaRPr lang="en-US" dirty="0"/>
          </a:p>
        </p:txBody>
      </p:sp>
      <p:sp>
        <p:nvSpPr>
          <p:cNvPr id="8" name="Slide Number Placeholder 3"/>
          <p:cNvSpPr>
            <a:spLocks noGrp="1"/>
          </p:cNvSpPr>
          <p:nvPr>
            <p:ph type="sldNum" sz="quarter" idx="12"/>
          </p:nvPr>
        </p:nvSpPr>
        <p:spPr>
          <a:xfrm>
            <a:off x="7924800" y="6416675"/>
            <a:ext cx="762000" cy="301317"/>
          </a:xfrm>
        </p:spPr>
        <p:txBody>
          <a:bodyPr/>
          <a:lstStyle/>
          <a:p>
            <a:fld id="{5A58F49A-44A3-4549-B9B8-8F10E35BF382}" type="slidenum">
              <a:rPr lang="en-US" smtClean="0"/>
              <a:t>9</a:t>
            </a:fld>
            <a:endParaRPr lang="en-US"/>
          </a:p>
        </p:txBody>
      </p:sp>
      <p:sp>
        <p:nvSpPr>
          <p:cNvPr id="3" name="Rectangle 2"/>
          <p:cNvSpPr/>
          <p:nvPr/>
        </p:nvSpPr>
        <p:spPr>
          <a:xfrm>
            <a:off x="2229813" y="1398657"/>
            <a:ext cx="4459939" cy="707886"/>
          </a:xfrm>
          <a:prstGeom prst="rect">
            <a:avLst/>
          </a:prstGeom>
        </p:spPr>
        <p:txBody>
          <a:bodyPr wrap="none">
            <a:spAutoFit/>
          </a:bodyPr>
          <a:lstStyle/>
          <a:p>
            <a:r>
              <a:rPr lang="en-US" sz="4000" dirty="0"/>
              <a:t>Recent cyber attacks</a:t>
            </a:r>
            <a:endParaRPr lang="en-US" sz="4000" dirty="0"/>
          </a:p>
        </p:txBody>
      </p:sp>
    </p:spTree>
    <p:extLst>
      <p:ext uri="{BB962C8B-B14F-4D97-AF65-F5344CB8AC3E}">
        <p14:creationId xmlns:p14="http://schemas.microsoft.com/office/powerpoint/2010/main" val="1273546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951</Words>
  <Application>Microsoft Office PowerPoint</Application>
  <PresentationFormat>On-screen Show (4:3)</PresentationFormat>
  <Paragraphs>162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ECE</dc:creator>
  <cp:lastModifiedBy>ECE</cp:lastModifiedBy>
  <cp:revision>71</cp:revision>
  <dcterms:created xsi:type="dcterms:W3CDTF">2006-08-16T00:00:00Z</dcterms:created>
  <dcterms:modified xsi:type="dcterms:W3CDTF">2023-02-23T06:51:14Z</dcterms:modified>
</cp:coreProperties>
</file>